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Oswald Medium"/>
      <p:regular r:id="rId25"/>
      <p:bold r:id="rId26"/>
    </p:embeddedFont>
    <p:embeddedFont>
      <p:font typeface="Roboto"/>
      <p:regular r:id="rId27"/>
      <p:bold r:id="rId28"/>
      <p:italic r:id="rId29"/>
      <p:boldItalic r:id="rId30"/>
    </p:embeddedFont>
    <p:embeddedFont>
      <p:font typeface="Quicksand"/>
      <p:regular r:id="rId31"/>
      <p:bold r:id="rId32"/>
    </p:embeddedFont>
    <p:embeddedFont>
      <p:font typeface="Old Standard TT"/>
      <p:regular r:id="rId33"/>
      <p:bold r:id="rId34"/>
      <p:italic r:id="rId35"/>
    </p:embeddedFont>
    <p:embeddedFont>
      <p:font typeface="Oswald"/>
      <p:regular r:id="rId36"/>
      <p:bold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571CAD1-EE7F-4813-B71B-5F2684D9A9A5}">
  <a:tblStyle styleId="{3571CAD1-EE7F-4813-B71B-5F2684D9A9A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swaldMedium-bold.fntdata"/><Relationship Id="rId25" Type="http://schemas.openxmlformats.org/officeDocument/2006/relationships/font" Target="fonts/OswaldMedium-regular.fntdata"/><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Quicksand-regular.fntdata"/><Relationship Id="rId30" Type="http://schemas.openxmlformats.org/officeDocument/2006/relationships/font" Target="fonts/Roboto-boldItalic.fntdata"/><Relationship Id="rId11" Type="http://schemas.openxmlformats.org/officeDocument/2006/relationships/slide" Target="slides/slide5.xml"/><Relationship Id="rId33" Type="http://schemas.openxmlformats.org/officeDocument/2006/relationships/font" Target="fonts/OldStandardTT-regular.fntdata"/><Relationship Id="rId10" Type="http://schemas.openxmlformats.org/officeDocument/2006/relationships/slide" Target="slides/slide4.xml"/><Relationship Id="rId32" Type="http://schemas.openxmlformats.org/officeDocument/2006/relationships/font" Target="fonts/Quicksand-bold.fntdata"/><Relationship Id="rId13" Type="http://schemas.openxmlformats.org/officeDocument/2006/relationships/slide" Target="slides/slide7.xml"/><Relationship Id="rId35" Type="http://schemas.openxmlformats.org/officeDocument/2006/relationships/font" Target="fonts/OldStandardTT-italic.fntdata"/><Relationship Id="rId12" Type="http://schemas.openxmlformats.org/officeDocument/2006/relationships/slide" Target="slides/slide6.xml"/><Relationship Id="rId34" Type="http://schemas.openxmlformats.org/officeDocument/2006/relationships/font" Target="fonts/OldStandardTT-bold.fntdata"/><Relationship Id="rId15" Type="http://schemas.openxmlformats.org/officeDocument/2006/relationships/slide" Target="slides/slide9.xml"/><Relationship Id="rId37" Type="http://schemas.openxmlformats.org/officeDocument/2006/relationships/font" Target="fonts/Oswald-bold.fntdata"/><Relationship Id="rId14" Type="http://schemas.openxmlformats.org/officeDocument/2006/relationships/slide" Target="slides/slide8.xml"/><Relationship Id="rId36" Type="http://schemas.openxmlformats.org/officeDocument/2006/relationships/font" Target="fonts/Oswald-regular.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a2b3256c8b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a2b3256c8b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7c9804866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7c9804866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a98893474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a98893474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2359fcb7b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2359fcb7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13e74fe74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a13e74fe74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7c9804866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7c9804866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7c9804866f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7c9804866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7c9804866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7c9804866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7c9804866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7c9804866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a2b3256c8b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a2b3256c8b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a2b3256c8b_0_79: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a2b3256c8b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7c9804866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7c9804866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7c9804866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7c9804866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7c9804866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7c9804866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7c9804866f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7c9804866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7c9804866f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7c9804866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7c9804866f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7c9804866f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2b3256c8b_0_144: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2b3256c8b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We use Robert’s Rules of Order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Anyone can attend, but only elected members can vote.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Title and Content" type="obj">
  <p:cSld name="OBJECT">
    <p:spTree>
      <p:nvGrpSpPr>
        <p:cNvPr id="55" name="Shape 55"/>
        <p:cNvGrpSpPr/>
        <p:nvPr/>
      </p:nvGrpSpPr>
      <p:grpSpPr>
        <a:xfrm>
          <a:off x="0" y="0"/>
          <a:ext cx="0" cy="0"/>
          <a:chOff x="0" y="0"/>
          <a:chExt cx="0" cy="0"/>
        </a:xfrm>
      </p:grpSpPr>
      <p:sp>
        <p:nvSpPr>
          <p:cNvPr id="56" name="Google Shape;56;p13"/>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4400"/>
              <a:buFont typeface="Oswald Medium"/>
              <a:buNone/>
              <a:defRPr i="0" sz="4400" u="none" cap="none" strike="noStrike">
                <a:solidFill>
                  <a:schemeClr val="dk1"/>
                </a:solidFill>
                <a:latin typeface="Oswald Medium"/>
                <a:ea typeface="Oswald Medium"/>
                <a:cs typeface="Oswald Medium"/>
                <a:sym typeface="Oswald Medium"/>
              </a:defRPr>
            </a:lvl1pPr>
            <a:lvl2pPr indent="0" lvl="1" rtl="0">
              <a:spcBef>
                <a:spcPts val="0"/>
              </a:spcBef>
              <a:spcAft>
                <a:spcPts val="0"/>
              </a:spcAft>
              <a:buSzPts val="3000"/>
              <a:buNone/>
              <a:defRPr sz="1800"/>
            </a:lvl2pPr>
            <a:lvl3pPr indent="0" lvl="2" rtl="0">
              <a:spcBef>
                <a:spcPts val="0"/>
              </a:spcBef>
              <a:spcAft>
                <a:spcPts val="0"/>
              </a:spcAft>
              <a:buSzPts val="3000"/>
              <a:buNone/>
              <a:defRPr sz="1800"/>
            </a:lvl3pPr>
            <a:lvl4pPr indent="0" lvl="3" rtl="0">
              <a:spcBef>
                <a:spcPts val="0"/>
              </a:spcBef>
              <a:spcAft>
                <a:spcPts val="0"/>
              </a:spcAft>
              <a:buSzPts val="3000"/>
              <a:buNone/>
              <a:defRPr sz="1800"/>
            </a:lvl4pPr>
            <a:lvl5pPr indent="0" lvl="4" rtl="0">
              <a:spcBef>
                <a:spcPts val="0"/>
              </a:spcBef>
              <a:spcAft>
                <a:spcPts val="0"/>
              </a:spcAft>
              <a:buSzPts val="3000"/>
              <a:buNone/>
              <a:defRPr sz="1800"/>
            </a:lvl5pPr>
            <a:lvl6pPr indent="0" lvl="5" rtl="0">
              <a:spcBef>
                <a:spcPts val="0"/>
              </a:spcBef>
              <a:spcAft>
                <a:spcPts val="0"/>
              </a:spcAft>
              <a:buSzPts val="3000"/>
              <a:buNone/>
              <a:defRPr sz="1800"/>
            </a:lvl6pPr>
            <a:lvl7pPr indent="0" lvl="6" rtl="0">
              <a:spcBef>
                <a:spcPts val="0"/>
              </a:spcBef>
              <a:spcAft>
                <a:spcPts val="0"/>
              </a:spcAft>
              <a:buSzPts val="3000"/>
              <a:buNone/>
              <a:defRPr sz="1800"/>
            </a:lvl7pPr>
            <a:lvl8pPr indent="0" lvl="7" rtl="0">
              <a:spcBef>
                <a:spcPts val="0"/>
              </a:spcBef>
              <a:spcAft>
                <a:spcPts val="0"/>
              </a:spcAft>
              <a:buSzPts val="3000"/>
              <a:buNone/>
              <a:defRPr sz="1800"/>
            </a:lvl8pPr>
            <a:lvl9pPr indent="0" lvl="8" rtl="0">
              <a:spcBef>
                <a:spcPts val="0"/>
              </a:spcBef>
              <a:spcAft>
                <a:spcPts val="0"/>
              </a:spcAft>
              <a:buSzPts val="3000"/>
              <a:buNone/>
              <a:defRPr sz="1800"/>
            </a:lvl9pPr>
          </a:lstStyle>
          <a:p/>
        </p:txBody>
      </p:sp>
      <p:sp>
        <p:nvSpPr>
          <p:cNvPr id="57" name="Google Shape;57;p13"/>
          <p:cNvSpPr txBox="1"/>
          <p:nvPr>
            <p:ph idx="1" type="body"/>
          </p:nvPr>
        </p:nvSpPr>
        <p:spPr>
          <a:xfrm>
            <a:off x="439650" y="911950"/>
            <a:ext cx="8229600" cy="3500400"/>
          </a:xfrm>
          <a:prstGeom prst="rect">
            <a:avLst/>
          </a:prstGeom>
          <a:noFill/>
          <a:ln>
            <a:noFill/>
          </a:ln>
        </p:spPr>
        <p:txBody>
          <a:bodyPr anchorCtr="0" anchor="t" bIns="91425" lIns="91425" spcFirstLastPara="1" rIns="91425" wrap="square" tIns="91425">
            <a:noAutofit/>
          </a:bodyPr>
          <a:lstStyle>
            <a:lvl1pPr indent="-342900" lvl="0" marL="457200" marR="0" rtl="0" algn="l">
              <a:spcBef>
                <a:spcPts val="640"/>
              </a:spcBef>
              <a:spcAft>
                <a:spcPts val="0"/>
              </a:spcAft>
              <a:buClr>
                <a:schemeClr val="dk1"/>
              </a:buClr>
              <a:buSzPts val="1800"/>
              <a:buFont typeface="Roboto"/>
              <a:buChar char="•"/>
              <a:defRPr i="0" u="none" cap="none" strike="noStrike">
                <a:solidFill>
                  <a:schemeClr val="dk1"/>
                </a:solidFill>
                <a:latin typeface="Roboto"/>
                <a:ea typeface="Roboto"/>
                <a:cs typeface="Roboto"/>
                <a:sym typeface="Roboto"/>
              </a:defRPr>
            </a:lvl1pPr>
            <a:lvl2pPr indent="-317500" lvl="1" marL="9144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2pPr>
            <a:lvl3pPr indent="-317500" lvl="2" marL="13716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3pPr>
            <a:lvl4pPr indent="-317500" lvl="3" marL="18288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4pPr>
            <a:lvl5pPr indent="-317500" lvl="4" marL="22860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5pPr>
            <a:lvl6pPr indent="-317500" lvl="5" marL="27432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6pPr>
            <a:lvl7pPr indent="-317500" lvl="6" marL="32004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7pPr>
            <a:lvl8pPr indent="-317500" lvl="7" marL="3657600" marR="0" rtl="0" algn="l">
              <a:spcBef>
                <a:spcPts val="1600"/>
              </a:spcBef>
              <a:spcAft>
                <a:spcPts val="0"/>
              </a:spcAft>
              <a:buClr>
                <a:schemeClr val="dk1"/>
              </a:buClr>
              <a:buSzPts val="1400"/>
              <a:buFont typeface="Roboto"/>
              <a:buChar char="•"/>
              <a:defRPr i="0" u="none" cap="none" strike="noStrike">
                <a:solidFill>
                  <a:schemeClr val="dk1"/>
                </a:solidFill>
                <a:latin typeface="Roboto"/>
                <a:ea typeface="Roboto"/>
                <a:cs typeface="Roboto"/>
                <a:sym typeface="Roboto"/>
              </a:defRPr>
            </a:lvl8pPr>
            <a:lvl9pPr indent="-317500" lvl="8" marL="4114800" marR="0" rtl="0" algn="l">
              <a:spcBef>
                <a:spcPts val="1600"/>
              </a:spcBef>
              <a:spcAft>
                <a:spcPts val="1600"/>
              </a:spcAft>
              <a:buClr>
                <a:schemeClr val="dk1"/>
              </a:buClr>
              <a:buSzPts val="1400"/>
              <a:buFont typeface="Roboto"/>
              <a:buChar char="•"/>
              <a:defRPr i="0" u="none" cap="none" strike="noStrike">
                <a:solidFill>
                  <a:schemeClr val="dk1"/>
                </a:solidFill>
                <a:latin typeface="Roboto"/>
                <a:ea typeface="Roboto"/>
                <a:cs typeface="Roboto"/>
                <a:sym typeface="Roboto"/>
              </a:defRPr>
            </a:lvl9pPr>
          </a:lstStyle>
          <a:p/>
        </p:txBody>
      </p:sp>
      <p:sp>
        <p:nvSpPr>
          <p:cNvPr id="58" name="Google Shape;58;p13"/>
          <p:cNvSpPr txBox="1"/>
          <p:nvPr/>
        </p:nvSpPr>
        <p:spPr>
          <a:xfrm>
            <a:off x="19050" y="4495800"/>
            <a:ext cx="9144000" cy="647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Roboto"/>
                <a:ea typeface="Roboto"/>
                <a:cs typeface="Roboto"/>
                <a:sym typeface="Roboto"/>
              </a:rPr>
              <a:t>Riverside County Office of Education</a:t>
            </a:r>
            <a:endParaRPr>
              <a:solidFill>
                <a:schemeClr val="lt1"/>
              </a:solidFill>
              <a:latin typeface="Roboto"/>
              <a:ea typeface="Roboto"/>
              <a:cs typeface="Roboto"/>
              <a:sym typeface="Roboto"/>
            </a:endParaRPr>
          </a:p>
        </p:txBody>
      </p:sp>
      <p:sp>
        <p:nvSpPr>
          <p:cNvPr id="59" name="Google Shape;59;p13"/>
          <p:cNvSpPr txBox="1"/>
          <p:nvPr>
            <p:ph idx="12" type="sldNum"/>
          </p:nvPr>
        </p:nvSpPr>
        <p:spPr>
          <a:xfrm>
            <a:off x="6553200" y="4682688"/>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accent3"/>
                </a:solidFill>
                <a:latin typeface="Calibri"/>
                <a:ea typeface="Calibri"/>
                <a:cs typeface="Calibri"/>
                <a:sym typeface="Calibri"/>
              </a:defRPr>
            </a:lvl1pPr>
            <a:lvl2pPr indent="0" lvl="1" marL="0" marR="0" rtl="0" algn="r">
              <a:spcBef>
                <a:spcPts val="0"/>
              </a:spcBef>
              <a:buNone/>
              <a:defRPr b="0" i="0" sz="1200" u="none" cap="none" strike="noStrike">
                <a:solidFill>
                  <a:schemeClr val="accent3"/>
                </a:solidFill>
                <a:latin typeface="Calibri"/>
                <a:ea typeface="Calibri"/>
                <a:cs typeface="Calibri"/>
                <a:sym typeface="Calibri"/>
              </a:defRPr>
            </a:lvl2pPr>
            <a:lvl3pPr indent="0" lvl="2" marL="0" marR="0" rtl="0" algn="r">
              <a:spcBef>
                <a:spcPts val="0"/>
              </a:spcBef>
              <a:buNone/>
              <a:defRPr b="0" i="0" sz="1200" u="none" cap="none" strike="noStrike">
                <a:solidFill>
                  <a:schemeClr val="accent3"/>
                </a:solidFill>
                <a:latin typeface="Calibri"/>
                <a:ea typeface="Calibri"/>
                <a:cs typeface="Calibri"/>
                <a:sym typeface="Calibri"/>
              </a:defRPr>
            </a:lvl3pPr>
            <a:lvl4pPr indent="0" lvl="3" marL="0" marR="0" rtl="0" algn="r">
              <a:spcBef>
                <a:spcPts val="0"/>
              </a:spcBef>
              <a:buNone/>
              <a:defRPr b="0" i="0" sz="1200" u="none" cap="none" strike="noStrike">
                <a:solidFill>
                  <a:schemeClr val="accent3"/>
                </a:solidFill>
                <a:latin typeface="Calibri"/>
                <a:ea typeface="Calibri"/>
                <a:cs typeface="Calibri"/>
                <a:sym typeface="Calibri"/>
              </a:defRPr>
            </a:lvl4pPr>
            <a:lvl5pPr indent="0" lvl="4" marL="0" marR="0" rtl="0" algn="r">
              <a:spcBef>
                <a:spcPts val="0"/>
              </a:spcBef>
              <a:buNone/>
              <a:defRPr b="0" i="0" sz="1200" u="none" cap="none" strike="noStrike">
                <a:solidFill>
                  <a:schemeClr val="accent3"/>
                </a:solidFill>
                <a:latin typeface="Calibri"/>
                <a:ea typeface="Calibri"/>
                <a:cs typeface="Calibri"/>
                <a:sym typeface="Calibri"/>
              </a:defRPr>
            </a:lvl5pPr>
            <a:lvl6pPr indent="0" lvl="5" marL="0" marR="0" rtl="0" algn="r">
              <a:spcBef>
                <a:spcPts val="0"/>
              </a:spcBef>
              <a:buNone/>
              <a:defRPr b="0" i="0" sz="1200" u="none" cap="none" strike="noStrike">
                <a:solidFill>
                  <a:schemeClr val="accent3"/>
                </a:solidFill>
                <a:latin typeface="Calibri"/>
                <a:ea typeface="Calibri"/>
                <a:cs typeface="Calibri"/>
                <a:sym typeface="Calibri"/>
              </a:defRPr>
            </a:lvl6pPr>
            <a:lvl7pPr indent="0" lvl="6" marL="0" marR="0" rtl="0" algn="r">
              <a:spcBef>
                <a:spcPts val="0"/>
              </a:spcBef>
              <a:buNone/>
              <a:defRPr b="0" i="0" sz="1200" u="none" cap="none" strike="noStrike">
                <a:solidFill>
                  <a:schemeClr val="accent3"/>
                </a:solidFill>
                <a:latin typeface="Calibri"/>
                <a:ea typeface="Calibri"/>
                <a:cs typeface="Calibri"/>
                <a:sym typeface="Calibri"/>
              </a:defRPr>
            </a:lvl7pPr>
            <a:lvl8pPr indent="0" lvl="7" marL="0" marR="0" rtl="0" algn="r">
              <a:spcBef>
                <a:spcPts val="0"/>
              </a:spcBef>
              <a:buNone/>
              <a:defRPr b="0" i="0" sz="1200" u="none" cap="none" strike="noStrike">
                <a:solidFill>
                  <a:schemeClr val="accent3"/>
                </a:solidFill>
                <a:latin typeface="Calibri"/>
                <a:ea typeface="Calibri"/>
                <a:cs typeface="Calibri"/>
                <a:sym typeface="Calibri"/>
              </a:defRPr>
            </a:lvl8pPr>
            <a:lvl9pPr indent="0" lvl="8" marL="0" marR="0" rtl="0" algn="r">
              <a:spcBef>
                <a:spcPts val="0"/>
              </a:spcBef>
              <a:buNone/>
              <a:defRPr b="0" i="0" sz="1200" u="none" cap="none" strike="noStrike">
                <a:solidFill>
                  <a:schemeClr val="accent3"/>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spreadsheets/d/1-Y74JmmBMLIpSvz65lYM7lPatQpTsAMWPveULBtOMzg/edit#gid=9837212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hyperlink" Target="https://docs.google.com/document/d/10KBj0BGCcggNzIUrya2mDh1FI_r9Hoc-/edit#" TargetMode="External"/><Relationship Id="rId4" Type="http://schemas.openxmlformats.org/officeDocument/2006/relationships/hyperlink" Target="https://docs.google.com/document/d/1XjKdnwrSNNSFkzFHZ2_v7skdosbjCyGS_WsSjVdTZDc/edi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https://www.siskiyoucoe.net/cms/lib/CA01001605/Centricity/Domain/45/THEGREENEAC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hyperlink" Target="https://docs.google.com/document/d/16kREW5tRo-_pLeCi7KSez7txgV4Q1Q6R/ed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docs.google.com/document/d/1qW4OCUWJqd8u2oZKtTyrnE6njHyiJzXN/edi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155CC"/>
        </a:solidFill>
      </p:bgPr>
    </p:bg>
    <p:spTree>
      <p:nvGrpSpPr>
        <p:cNvPr id="63" name="Shape 63"/>
        <p:cNvGrpSpPr/>
        <p:nvPr/>
      </p:nvGrpSpPr>
      <p:grpSpPr>
        <a:xfrm>
          <a:off x="0" y="0"/>
          <a:ext cx="0" cy="0"/>
          <a:chOff x="0" y="0"/>
          <a:chExt cx="0" cy="0"/>
        </a:xfrm>
      </p:grpSpPr>
      <p:sp>
        <p:nvSpPr>
          <p:cNvPr id="64" name="Google Shape;64;p14"/>
          <p:cNvSpPr txBox="1"/>
          <p:nvPr>
            <p:ph type="title"/>
          </p:nvPr>
        </p:nvSpPr>
        <p:spPr>
          <a:xfrm>
            <a:off x="490250" y="526350"/>
            <a:ext cx="79041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0000"/>
                </a:solidFill>
                <a:latin typeface="Quicksand"/>
                <a:ea typeface="Quicksand"/>
                <a:cs typeface="Quicksand"/>
                <a:sym typeface="Quicksand"/>
              </a:rPr>
              <a:t>America’s Finest Charter School</a:t>
            </a:r>
            <a:endParaRPr>
              <a:solidFill>
                <a:srgbClr val="FF0000"/>
              </a:solidFill>
              <a:latin typeface="Quicksand"/>
              <a:ea typeface="Quicksand"/>
              <a:cs typeface="Quicksand"/>
              <a:sym typeface="Quicksand"/>
            </a:endParaRPr>
          </a:p>
          <a:p>
            <a:pPr indent="0" lvl="0" marL="0" rtl="0" algn="ctr">
              <a:spcBef>
                <a:spcPts val="0"/>
              </a:spcBef>
              <a:spcAft>
                <a:spcPts val="0"/>
              </a:spcAft>
              <a:buNone/>
            </a:pPr>
            <a:r>
              <a:rPr lang="en">
                <a:latin typeface="Quicksand"/>
                <a:ea typeface="Quicksand"/>
                <a:cs typeface="Quicksand"/>
                <a:sym typeface="Quicksand"/>
              </a:rPr>
              <a:t>School Site Council November 2, 2022</a:t>
            </a:r>
            <a:endParaRPr>
              <a:latin typeface="Quicksand"/>
              <a:ea typeface="Quicksand"/>
              <a:cs typeface="Quicksand"/>
              <a:sym typeface="Quicksand"/>
            </a:endParaRPr>
          </a:p>
        </p:txBody>
      </p:sp>
      <p:sp>
        <p:nvSpPr>
          <p:cNvPr id="65" name="Google Shape;65;p14"/>
          <p:cNvSpPr/>
          <p:nvPr/>
        </p:nvSpPr>
        <p:spPr>
          <a:xfrm>
            <a:off x="-73750" y="4953000"/>
            <a:ext cx="9242400" cy="190500"/>
          </a:xfrm>
          <a:prstGeom prst="rect">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Develop and Share Parent Activities</a:t>
            </a:r>
            <a:endParaRPr/>
          </a:p>
        </p:txBody>
      </p:sp>
      <p:sp>
        <p:nvSpPr>
          <p:cNvPr id="119" name="Google Shape;119;p23"/>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1600"/>
              </a:spcAft>
              <a:buNone/>
            </a:pPr>
            <a:r>
              <a:rPr lang="en"/>
              <a:t>What are a couple of items we can do well this year?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Quicksand"/>
                <a:ea typeface="Quicksand"/>
                <a:cs typeface="Quicksand"/>
                <a:sym typeface="Quicksand"/>
              </a:rPr>
              <a:t>Fall</a:t>
            </a:r>
            <a:r>
              <a:rPr lang="en">
                <a:latin typeface="Quicksand"/>
                <a:ea typeface="Quicksand"/>
                <a:cs typeface="Quicksand"/>
                <a:sym typeface="Quicksand"/>
              </a:rPr>
              <a:t> DELAC Recommendations</a:t>
            </a:r>
            <a:endParaRPr>
              <a:latin typeface="Quicksand"/>
              <a:ea typeface="Quicksand"/>
              <a:cs typeface="Quicksand"/>
              <a:sym typeface="Quicksand"/>
            </a:endParaRPr>
          </a:p>
        </p:txBody>
      </p:sp>
      <p:sp>
        <p:nvSpPr>
          <p:cNvPr id="125" name="Google Shape;125;p24"/>
          <p:cNvSpPr txBox="1"/>
          <p:nvPr/>
        </p:nvSpPr>
        <p:spPr>
          <a:xfrm>
            <a:off x="524175" y="1441500"/>
            <a:ext cx="7447800" cy="3079500"/>
          </a:xfrm>
          <a:prstGeom prst="rect">
            <a:avLst/>
          </a:prstGeom>
          <a:noFill/>
          <a:ln>
            <a:noFill/>
          </a:ln>
        </p:spPr>
        <p:txBody>
          <a:bodyPr anchorCtr="0" anchor="t" bIns="91425" lIns="91425" spcFirstLastPara="1" rIns="91425" wrap="square" tIns="91425">
            <a:noAutofit/>
          </a:bodyPr>
          <a:lstStyle/>
          <a:p>
            <a:pPr indent="0" lvl="0" marL="457200" rtl="0" algn="l">
              <a:lnSpc>
                <a:spcPct val="106250"/>
              </a:lnSpc>
              <a:spcBef>
                <a:spcPts val="0"/>
              </a:spcBef>
              <a:spcAft>
                <a:spcPts val="0"/>
              </a:spcAft>
              <a:buNone/>
            </a:pPr>
            <a:r>
              <a:t/>
            </a:r>
            <a:endParaRPr sz="1500">
              <a:solidFill>
                <a:schemeClr val="dk1"/>
              </a:solidFill>
            </a:endParaRPr>
          </a:p>
          <a:p>
            <a:pPr indent="-323850" lvl="0" marL="457200" rtl="0" algn="l">
              <a:lnSpc>
                <a:spcPct val="106250"/>
              </a:lnSpc>
              <a:spcBef>
                <a:spcPts val="10"/>
              </a:spcBef>
              <a:spcAft>
                <a:spcPts val="0"/>
              </a:spcAft>
              <a:buClr>
                <a:schemeClr val="dk1"/>
              </a:buClr>
              <a:buSzPts val="1500"/>
              <a:buChar char="●"/>
            </a:pPr>
            <a:r>
              <a:rPr lang="en" sz="1500">
                <a:solidFill>
                  <a:schemeClr val="dk1"/>
                </a:solidFill>
              </a:rPr>
              <a:t>No recommendations at this time.</a:t>
            </a:r>
            <a:endParaRPr sz="1500">
              <a:solidFill>
                <a:schemeClr val="dk1"/>
              </a:solidFill>
            </a:endParaRPr>
          </a:p>
          <a:p>
            <a:pPr indent="0" lvl="0" marL="0" rtl="0" algn="l">
              <a:spcBef>
                <a:spcPts val="10"/>
              </a:spcBef>
              <a:spcAft>
                <a:spcPts val="0"/>
              </a:spcAft>
              <a:buNone/>
            </a:pPr>
            <a:r>
              <a:t/>
            </a:r>
            <a:endParaRPr>
              <a:latin typeface="Old Standard TT"/>
              <a:ea typeface="Old Standard TT"/>
              <a:cs typeface="Old Standard TT"/>
              <a:sym typeface="Old Standard TT"/>
            </a:endParaRPr>
          </a:p>
        </p:txBody>
      </p:sp>
      <p:sp>
        <p:nvSpPr>
          <p:cNvPr id="126" name="Google Shape;126;p24"/>
          <p:cNvSpPr/>
          <p:nvPr/>
        </p:nvSpPr>
        <p:spPr>
          <a:xfrm>
            <a:off x="20450" y="4969675"/>
            <a:ext cx="9144000" cy="173700"/>
          </a:xfrm>
          <a:prstGeom prst="rect">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Quicksand"/>
                <a:ea typeface="Quicksand"/>
                <a:cs typeface="Quicksand"/>
                <a:sym typeface="Quicksand"/>
              </a:rPr>
              <a:t>School Site Council </a:t>
            </a:r>
            <a:r>
              <a:rPr lang="en">
                <a:latin typeface="Quicksand"/>
                <a:ea typeface="Quicksand"/>
                <a:cs typeface="Quicksand"/>
                <a:sym typeface="Quicksand"/>
              </a:rPr>
              <a:t>Recommendations</a:t>
            </a:r>
            <a:endParaRPr>
              <a:latin typeface="Quicksand"/>
              <a:ea typeface="Quicksand"/>
              <a:cs typeface="Quicksand"/>
              <a:sym typeface="Quicksand"/>
            </a:endParaRPr>
          </a:p>
        </p:txBody>
      </p:sp>
      <p:sp>
        <p:nvSpPr>
          <p:cNvPr id="132" name="Google Shape;132;p25"/>
          <p:cNvSpPr txBox="1"/>
          <p:nvPr/>
        </p:nvSpPr>
        <p:spPr>
          <a:xfrm>
            <a:off x="524175" y="1441500"/>
            <a:ext cx="7447800" cy="3079500"/>
          </a:xfrm>
          <a:prstGeom prst="rect">
            <a:avLst/>
          </a:prstGeom>
          <a:noFill/>
          <a:ln>
            <a:noFill/>
          </a:ln>
        </p:spPr>
        <p:txBody>
          <a:bodyPr anchorCtr="0" anchor="t" bIns="91425" lIns="91425" spcFirstLastPara="1" rIns="91425" wrap="square" tIns="91425">
            <a:noAutofit/>
          </a:bodyPr>
          <a:lstStyle/>
          <a:p>
            <a:pPr indent="0" lvl="0" marL="457200" rtl="0" algn="l">
              <a:lnSpc>
                <a:spcPct val="106250"/>
              </a:lnSpc>
              <a:spcBef>
                <a:spcPts val="0"/>
              </a:spcBef>
              <a:spcAft>
                <a:spcPts val="0"/>
              </a:spcAft>
              <a:buNone/>
            </a:pPr>
            <a:r>
              <a:rPr lang="en" sz="1500">
                <a:solidFill>
                  <a:schemeClr val="dk1"/>
                </a:solidFill>
              </a:rPr>
              <a:t>Ideas from the November 2, 2022 </a:t>
            </a:r>
            <a:r>
              <a:rPr lang="en" sz="1500">
                <a:solidFill>
                  <a:schemeClr val="dk1"/>
                </a:solidFill>
              </a:rPr>
              <a:t>meeting can be shared here.</a:t>
            </a:r>
            <a:endParaRPr sz="1500">
              <a:solidFill>
                <a:schemeClr val="dk1"/>
              </a:solidFill>
            </a:endParaRPr>
          </a:p>
          <a:p>
            <a:pPr indent="0" lvl="0" marL="0" rtl="0" algn="l">
              <a:spcBef>
                <a:spcPts val="10"/>
              </a:spcBef>
              <a:spcAft>
                <a:spcPts val="0"/>
              </a:spcAft>
              <a:buNone/>
            </a:pPr>
            <a:r>
              <a:t/>
            </a:r>
            <a:endParaRPr>
              <a:latin typeface="Old Standard TT"/>
              <a:ea typeface="Old Standard TT"/>
              <a:cs typeface="Old Standard TT"/>
              <a:sym typeface="Old Standard TT"/>
            </a:endParaRPr>
          </a:p>
        </p:txBody>
      </p:sp>
      <p:sp>
        <p:nvSpPr>
          <p:cNvPr id="133" name="Google Shape;133;p25"/>
          <p:cNvSpPr/>
          <p:nvPr/>
        </p:nvSpPr>
        <p:spPr>
          <a:xfrm>
            <a:off x="20450" y="4969675"/>
            <a:ext cx="9144000" cy="173700"/>
          </a:xfrm>
          <a:prstGeom prst="rect">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1039650"/>
            <a:ext cx="8520600" cy="2106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12400">
                <a:latin typeface="Quicksand"/>
                <a:ea typeface="Quicksand"/>
                <a:cs typeface="Quicksand"/>
                <a:sym typeface="Quicksand"/>
              </a:rPr>
              <a:t>Questions?</a:t>
            </a:r>
            <a:endParaRPr b="0" sz="12400">
              <a:latin typeface="Quicksand"/>
              <a:ea typeface="Quicksand"/>
              <a:cs typeface="Quicksand"/>
              <a:sym typeface="Quicksand"/>
            </a:endParaRPr>
          </a:p>
        </p:txBody>
      </p:sp>
      <p:sp>
        <p:nvSpPr>
          <p:cNvPr id="139" name="Google Shape;139;p26"/>
          <p:cNvSpPr/>
          <p:nvPr/>
        </p:nvSpPr>
        <p:spPr>
          <a:xfrm>
            <a:off x="20450" y="4969675"/>
            <a:ext cx="9144000" cy="173700"/>
          </a:xfrm>
          <a:prstGeom prst="rect">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Title One Budget - 2022-2023</a:t>
            </a:r>
            <a:endParaRPr/>
          </a:p>
        </p:txBody>
      </p:sp>
      <p:sp>
        <p:nvSpPr>
          <p:cNvPr id="145" name="Google Shape;145;p27"/>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t/>
            </a:r>
            <a:endParaRPr/>
          </a:p>
          <a:p>
            <a:pPr indent="0" lvl="0" marL="0" rtl="0" algn="l">
              <a:spcBef>
                <a:spcPts val="1600"/>
              </a:spcBef>
              <a:spcAft>
                <a:spcPts val="0"/>
              </a:spcAft>
              <a:buNone/>
            </a:pPr>
            <a:r>
              <a:rPr lang="en"/>
              <a:t>The allocation for AFCS for this school year is $199,257.</a:t>
            </a:r>
            <a:endParaRPr/>
          </a:p>
          <a:p>
            <a:pPr indent="0" lvl="0" marL="0" rtl="0" algn="l">
              <a:spcBef>
                <a:spcPts val="1600"/>
              </a:spcBef>
              <a:spcAft>
                <a:spcPts val="0"/>
              </a:spcAft>
              <a:buNone/>
            </a:pPr>
            <a:r>
              <a:rPr lang="en"/>
              <a:t>7 Instructional Aides are being employed for a total of $182,800.</a:t>
            </a:r>
            <a:endParaRPr/>
          </a:p>
          <a:p>
            <a:pPr indent="0" lvl="0" marL="0" rtl="0" algn="l">
              <a:spcBef>
                <a:spcPts val="1600"/>
              </a:spcBef>
              <a:spcAft>
                <a:spcPts val="1600"/>
              </a:spcAft>
              <a:buNone/>
            </a:pPr>
            <a:r>
              <a:rPr lang="en"/>
              <a:t>This leaves about $16,457.00 for us to consider using with the guidance of Title One guidelines.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15075"/>
            <a:ext cx="79740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swald"/>
                <a:ea typeface="Oswald"/>
                <a:cs typeface="Oswald"/>
                <a:sym typeface="Oswald"/>
              </a:rPr>
              <a:t>Schoolwide Data</a:t>
            </a:r>
            <a:endParaRPr>
              <a:latin typeface="Oswald"/>
              <a:ea typeface="Oswald"/>
              <a:cs typeface="Oswald"/>
              <a:sym typeface="Oswald"/>
            </a:endParaRPr>
          </a:p>
        </p:txBody>
      </p:sp>
      <p:sp>
        <p:nvSpPr>
          <p:cNvPr id="151" name="Google Shape;151;p28"/>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u="sng">
                <a:solidFill>
                  <a:schemeClr val="hlink"/>
                </a:solidFill>
                <a:hlinkClick r:id="rId3"/>
              </a:rPr>
              <a:t>https://docs.google.com/spreadsheets/d/1-Y74JmmBMLIpSvz65lYM7lPatQpTsAMWPveULBtOMzg/edit#gid=98372121</a:t>
            </a:r>
            <a:endParaRPr/>
          </a:p>
          <a:p>
            <a:pPr indent="0" lvl="0" marL="0" rtl="0" algn="l">
              <a:spcBef>
                <a:spcPts val="1600"/>
              </a:spcBef>
              <a:spcAft>
                <a:spcPts val="0"/>
              </a:spcAft>
              <a:buNone/>
            </a:pPr>
            <a:r>
              <a:t/>
            </a:r>
            <a:endParaRPr>
              <a:latin typeface="Arial"/>
              <a:ea typeface="Arial"/>
              <a:cs typeface="Arial"/>
              <a:sym typeface="Arial"/>
            </a:endParaRPr>
          </a:p>
          <a:p>
            <a:pPr indent="0" lvl="0" marL="0" rtl="0" algn="l">
              <a:spcBef>
                <a:spcPts val="1600"/>
              </a:spcBef>
              <a:spcAft>
                <a:spcPts val="1600"/>
              </a:spcAft>
              <a:buNone/>
            </a:pPr>
            <a:r>
              <a:rPr lang="en">
                <a:latin typeface="Arial"/>
                <a:ea typeface="Arial"/>
                <a:cs typeface="Arial"/>
                <a:sym typeface="Arial"/>
              </a:rPr>
              <a:t>This data includes the most recent CAASPP data compared to the state, to Chollas Mead Elementary as well as our own cohort data. </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swald"/>
                <a:ea typeface="Oswald"/>
                <a:cs typeface="Oswald"/>
                <a:sym typeface="Oswald"/>
              </a:rPr>
              <a:t>AFCS Plan to Improve Academic Achievement</a:t>
            </a:r>
            <a:endParaRPr>
              <a:latin typeface="Oswald"/>
              <a:ea typeface="Oswald"/>
              <a:cs typeface="Oswald"/>
              <a:sym typeface="Oswald"/>
            </a:endParaRPr>
          </a:p>
        </p:txBody>
      </p:sp>
      <p:sp>
        <p:nvSpPr>
          <p:cNvPr id="157" name="Google Shape;157;p29"/>
          <p:cNvSpPr txBox="1"/>
          <p:nvPr>
            <p:ph idx="1" type="body"/>
          </p:nvPr>
        </p:nvSpPr>
        <p:spPr>
          <a:xfrm>
            <a:off x="311700" y="1171600"/>
            <a:ext cx="8520600" cy="33972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Group students by needs identified by i-Ready</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Teach vertically aligned skills to move students forward in curriculum</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30 minutes per day ELA </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30 minutes per day Math</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Monitor progress every 8 weeks</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Adjust group for students not progressing</a:t>
            </a:r>
            <a:endParaRPr b="1" sz="2200">
              <a:solidFill>
                <a:srgbClr val="666666"/>
              </a:solidFill>
              <a:latin typeface="Arial"/>
              <a:ea typeface="Arial"/>
              <a:cs typeface="Arial"/>
              <a:sym typeface="Arial"/>
            </a:endParaRPr>
          </a:p>
          <a:p>
            <a:pPr indent="-368300" lvl="0" marL="457200" rtl="0" algn="l">
              <a:lnSpc>
                <a:spcPct val="100000"/>
              </a:lnSpc>
              <a:spcBef>
                <a:spcPts val="0"/>
              </a:spcBef>
              <a:spcAft>
                <a:spcPts val="0"/>
              </a:spcAft>
              <a:buClr>
                <a:srgbClr val="666666"/>
              </a:buClr>
              <a:buSzPts val="2200"/>
              <a:buFont typeface="Arial"/>
              <a:buChar char="●"/>
            </a:pPr>
            <a:r>
              <a:rPr b="1" lang="en" sz="2200">
                <a:solidFill>
                  <a:srgbClr val="666666"/>
                </a:solidFill>
                <a:latin typeface="Arial"/>
                <a:ea typeface="Arial"/>
                <a:cs typeface="Arial"/>
                <a:sym typeface="Arial"/>
              </a:rPr>
              <a:t>New ELD curriculum for Level 1 students</a:t>
            </a:r>
            <a:endParaRPr sz="1500">
              <a:solidFill>
                <a:srgbClr val="66666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4000"/>
              <a:t>Family Engagement Policy &amp; Compact</a:t>
            </a:r>
            <a:endParaRPr sz="3800"/>
          </a:p>
        </p:txBody>
      </p:sp>
      <p:sp>
        <p:nvSpPr>
          <p:cNvPr id="163" name="Google Shape;163;p30"/>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
              <a:t>Title One Engagement Policy to Begin the School Year:</a:t>
            </a:r>
            <a:endParaRPr/>
          </a:p>
          <a:p>
            <a:pPr indent="0" lvl="0" marL="0" rtl="0" algn="l">
              <a:spcBef>
                <a:spcPts val="1600"/>
              </a:spcBef>
              <a:spcAft>
                <a:spcPts val="0"/>
              </a:spcAft>
              <a:buNone/>
            </a:pPr>
            <a:r>
              <a:rPr lang="en" u="sng">
                <a:solidFill>
                  <a:schemeClr val="hlink"/>
                </a:solidFill>
                <a:hlinkClick r:id="rId3"/>
              </a:rPr>
              <a:t>https://docs.google.com/document/d/10KBj0BGCcggNzIUrya2mDh1FI_r9Hoc-/edit#</a:t>
            </a:r>
            <a:endParaRPr/>
          </a:p>
          <a:p>
            <a:pPr indent="0" lvl="0" marL="0" rtl="0" algn="l">
              <a:spcBef>
                <a:spcPts val="1600"/>
              </a:spcBef>
              <a:spcAft>
                <a:spcPts val="0"/>
              </a:spcAft>
              <a:buNone/>
            </a:pPr>
            <a:r>
              <a:rPr lang="en"/>
              <a:t>Title One Family Compact:</a:t>
            </a:r>
            <a:endParaRPr/>
          </a:p>
          <a:p>
            <a:pPr indent="0" lvl="0" marL="0" rtl="0" algn="l">
              <a:spcBef>
                <a:spcPts val="1600"/>
              </a:spcBef>
              <a:spcAft>
                <a:spcPts val="1600"/>
              </a:spcAft>
              <a:buNone/>
            </a:pPr>
            <a:r>
              <a:rPr lang="en" u="sng">
                <a:solidFill>
                  <a:schemeClr val="hlink"/>
                </a:solidFill>
                <a:hlinkClick r:id="rId4"/>
              </a:rPr>
              <a:t>https://docs.google.com/document/d/1XjKdnwrSNNSFkzFHZ2_v7skdosbjCyGS_WsSjVdTZDc/edit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Quicksand"/>
                <a:ea typeface="Quicksand"/>
                <a:cs typeface="Quicksand"/>
                <a:sym typeface="Quicksand"/>
              </a:rPr>
              <a:t>Motion to Adjourn</a:t>
            </a:r>
            <a:endParaRPr>
              <a:latin typeface="Quicksand"/>
              <a:ea typeface="Quicksand"/>
              <a:cs typeface="Quicksand"/>
              <a:sym typeface="Quicksand"/>
            </a:endParaRPr>
          </a:p>
        </p:txBody>
      </p:sp>
      <p:sp>
        <p:nvSpPr>
          <p:cNvPr id="169" name="Google Shape;169;p31"/>
          <p:cNvSpPr txBox="1"/>
          <p:nvPr/>
        </p:nvSpPr>
        <p:spPr>
          <a:xfrm>
            <a:off x="524175" y="1441500"/>
            <a:ext cx="7447800" cy="3079500"/>
          </a:xfrm>
          <a:prstGeom prst="rect">
            <a:avLst/>
          </a:prstGeom>
          <a:noFill/>
          <a:ln>
            <a:noFill/>
          </a:ln>
        </p:spPr>
        <p:txBody>
          <a:bodyPr anchorCtr="0" anchor="t" bIns="91425" lIns="91425" spcFirstLastPara="1" rIns="91425" wrap="square" tIns="91425">
            <a:noAutofit/>
          </a:bodyPr>
          <a:lstStyle/>
          <a:p>
            <a:pPr indent="0" lvl="0" marL="457200" rtl="0" algn="l">
              <a:lnSpc>
                <a:spcPct val="106250"/>
              </a:lnSpc>
              <a:spcBef>
                <a:spcPts val="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457200" rtl="0" algn="l">
              <a:lnSpc>
                <a:spcPct val="106250"/>
              </a:lnSpc>
              <a:spcBef>
                <a:spcPts val="10"/>
              </a:spcBef>
              <a:spcAft>
                <a:spcPts val="0"/>
              </a:spcAft>
              <a:buClr>
                <a:schemeClr val="dk1"/>
              </a:buClr>
              <a:buSzPts val="1100"/>
              <a:buFont typeface="Arial"/>
              <a:buNone/>
            </a:pPr>
            <a:r>
              <a:rPr lang="en" sz="1500">
                <a:solidFill>
                  <a:schemeClr val="dk1"/>
                </a:solidFill>
              </a:rPr>
              <a:t>Secretary -  please email notes to tbagby@americasfinestcharterschool.org</a:t>
            </a:r>
            <a:endParaRPr sz="1500">
              <a:solidFill>
                <a:schemeClr val="dk1"/>
              </a:solidFill>
            </a:endParaRPr>
          </a:p>
          <a:p>
            <a:pPr indent="0" lvl="0" marL="457200" rtl="0" algn="l">
              <a:lnSpc>
                <a:spcPct val="106250"/>
              </a:lnSpc>
              <a:spcBef>
                <a:spcPts val="10"/>
              </a:spcBef>
              <a:spcAft>
                <a:spcPts val="0"/>
              </a:spcAft>
              <a:buNone/>
            </a:pPr>
            <a:r>
              <a:t/>
            </a:r>
            <a:endParaRPr sz="1500">
              <a:solidFill>
                <a:schemeClr val="dk1"/>
              </a:solidFill>
            </a:endParaRPr>
          </a:p>
          <a:p>
            <a:pPr indent="0" lvl="0" marL="0" rtl="0" algn="l">
              <a:spcBef>
                <a:spcPts val="10"/>
              </a:spcBef>
              <a:spcAft>
                <a:spcPts val="0"/>
              </a:spcAft>
              <a:buNone/>
            </a:pPr>
            <a:r>
              <a:t/>
            </a:r>
            <a:endParaRPr>
              <a:latin typeface="Old Standard TT"/>
              <a:ea typeface="Old Standard TT"/>
              <a:cs typeface="Old Standard TT"/>
              <a:sym typeface="Old Standard TT"/>
            </a:endParaRPr>
          </a:p>
        </p:txBody>
      </p:sp>
      <p:sp>
        <p:nvSpPr>
          <p:cNvPr id="170" name="Google Shape;170;p31"/>
          <p:cNvSpPr/>
          <p:nvPr/>
        </p:nvSpPr>
        <p:spPr>
          <a:xfrm>
            <a:off x="20450" y="4969675"/>
            <a:ext cx="9144000" cy="173700"/>
          </a:xfrm>
          <a:prstGeom prst="rect">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3600">
                <a:latin typeface="Oswald"/>
                <a:ea typeface="Oswald"/>
                <a:cs typeface="Oswald"/>
                <a:sym typeface="Oswald"/>
              </a:rPr>
              <a:t>Agenda Topics</a:t>
            </a:r>
            <a:endParaRPr b="1" sz="3600">
              <a:latin typeface="Oswald"/>
              <a:ea typeface="Oswald"/>
              <a:cs typeface="Oswald"/>
              <a:sym typeface="Oswald"/>
            </a:endParaRPr>
          </a:p>
        </p:txBody>
      </p:sp>
      <p:sp>
        <p:nvSpPr>
          <p:cNvPr id="71" name="Google Shape;71;p15"/>
          <p:cNvSpPr txBox="1"/>
          <p:nvPr>
            <p:ph idx="1" type="body"/>
          </p:nvPr>
        </p:nvSpPr>
        <p:spPr>
          <a:xfrm>
            <a:off x="259025" y="911950"/>
            <a:ext cx="8681100" cy="37776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b="1" lang="en" sz="1100"/>
              <a:t>Introductions</a:t>
            </a:r>
            <a:endParaRPr b="1" sz="1100"/>
          </a:p>
          <a:p>
            <a:pPr indent="0" lvl="0" marL="0" rtl="0" algn="l">
              <a:spcBef>
                <a:spcPts val="1000"/>
              </a:spcBef>
              <a:spcAft>
                <a:spcPts val="0"/>
              </a:spcAft>
              <a:buNone/>
            </a:pPr>
            <a:r>
              <a:rPr b="1" lang="en" sz="1100"/>
              <a:t>Role/Responsibility/Rights of the SSC</a:t>
            </a:r>
            <a:endParaRPr b="1" sz="1100"/>
          </a:p>
          <a:p>
            <a:pPr indent="0" lvl="0" marL="0" rtl="0" algn="l">
              <a:spcBef>
                <a:spcPts val="1000"/>
              </a:spcBef>
              <a:spcAft>
                <a:spcPts val="0"/>
              </a:spcAft>
              <a:buNone/>
            </a:pPr>
            <a:r>
              <a:rPr b="1" lang="en" sz="1100"/>
              <a:t>Greene Act</a:t>
            </a:r>
            <a:endParaRPr b="1" sz="1100"/>
          </a:p>
          <a:p>
            <a:pPr indent="0" lvl="0" marL="0" rtl="0" algn="l">
              <a:spcBef>
                <a:spcPts val="1000"/>
              </a:spcBef>
              <a:spcAft>
                <a:spcPts val="0"/>
              </a:spcAft>
              <a:buNone/>
            </a:pPr>
            <a:r>
              <a:rPr b="1" lang="en" sz="1100"/>
              <a:t>AFCS SSC Bylaws</a:t>
            </a:r>
            <a:endParaRPr b="1" sz="1100"/>
          </a:p>
          <a:p>
            <a:pPr indent="0" lvl="0" marL="0" rtl="0" algn="l">
              <a:spcBef>
                <a:spcPts val="1000"/>
              </a:spcBef>
              <a:spcAft>
                <a:spcPts val="0"/>
              </a:spcAft>
              <a:buNone/>
            </a:pPr>
            <a:r>
              <a:rPr b="1" lang="en" sz="1100"/>
              <a:t>Uniform Complaint Procedure</a:t>
            </a:r>
            <a:endParaRPr b="1" sz="1100"/>
          </a:p>
          <a:p>
            <a:pPr indent="0" lvl="0" marL="0" rtl="0" algn="l">
              <a:spcBef>
                <a:spcPts val="1000"/>
              </a:spcBef>
              <a:spcAft>
                <a:spcPts val="0"/>
              </a:spcAft>
              <a:buNone/>
            </a:pPr>
            <a:r>
              <a:rPr b="1" lang="en" sz="1100"/>
              <a:t>AFCS SSC Officer Elections</a:t>
            </a:r>
            <a:endParaRPr b="1" sz="1100"/>
          </a:p>
          <a:p>
            <a:pPr indent="0" lvl="0" marL="0" rtl="0" algn="l">
              <a:spcBef>
                <a:spcPts val="1000"/>
              </a:spcBef>
              <a:spcAft>
                <a:spcPts val="0"/>
              </a:spcAft>
              <a:buNone/>
            </a:pPr>
            <a:r>
              <a:rPr b="1" lang="en" sz="1100"/>
              <a:t>Develop/Share Parent Opportunities for Training/Education</a:t>
            </a:r>
            <a:endParaRPr b="1" sz="1100"/>
          </a:p>
          <a:p>
            <a:pPr indent="0" lvl="0" marL="0" rtl="0" algn="l">
              <a:spcBef>
                <a:spcPts val="1000"/>
              </a:spcBef>
              <a:spcAft>
                <a:spcPts val="0"/>
              </a:spcAft>
              <a:buNone/>
            </a:pPr>
            <a:r>
              <a:rPr b="1" lang="en" sz="1100"/>
              <a:t>Title One Budget Update</a:t>
            </a:r>
            <a:endParaRPr b="1" sz="1100"/>
          </a:p>
          <a:p>
            <a:pPr indent="0" lvl="0" marL="0" rtl="0" algn="l">
              <a:spcBef>
                <a:spcPts val="1000"/>
              </a:spcBef>
              <a:spcAft>
                <a:spcPts val="0"/>
              </a:spcAft>
              <a:buNone/>
            </a:pPr>
            <a:r>
              <a:rPr b="1" lang="en" sz="1100"/>
              <a:t>Schoolwide Data Presentation/Discussion</a:t>
            </a:r>
            <a:endParaRPr b="1" sz="1100"/>
          </a:p>
          <a:p>
            <a:pPr indent="0" lvl="0" marL="0" rtl="0" algn="l">
              <a:spcBef>
                <a:spcPts val="1000"/>
              </a:spcBef>
              <a:spcAft>
                <a:spcPts val="0"/>
              </a:spcAft>
              <a:buNone/>
            </a:pPr>
            <a:r>
              <a:rPr b="1" lang="en" sz="1100"/>
              <a:t>Title One Family Engagement Policy and Compact</a:t>
            </a:r>
            <a:endParaRPr b="1" sz="1100"/>
          </a:p>
          <a:p>
            <a:pPr indent="0" lvl="0" marL="0" rtl="0" algn="l">
              <a:spcBef>
                <a:spcPts val="1000"/>
              </a:spcBef>
              <a:spcAft>
                <a:spcPts val="1000"/>
              </a:spcAft>
              <a:buNone/>
            </a:pPr>
            <a:r>
              <a:rPr b="1" lang="en" sz="1100"/>
              <a:t>Adjournment</a:t>
            </a:r>
            <a:endParaRPr b="1"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INTRODUCTIONS</a:t>
            </a:r>
            <a:endParaRPr/>
          </a:p>
        </p:txBody>
      </p:sp>
      <p:sp>
        <p:nvSpPr>
          <p:cNvPr id="77" name="Google Shape;77;p16"/>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b="1" lang="en" sz="1200"/>
              <a:t>Staff</a:t>
            </a:r>
            <a:r>
              <a:rPr lang="en" sz="1200"/>
              <a:t>								</a:t>
            </a:r>
            <a:r>
              <a:rPr b="1" lang="en" sz="1200"/>
              <a:t>Community</a:t>
            </a:r>
            <a:endParaRPr b="1" sz="1200"/>
          </a:p>
          <a:p>
            <a:pPr indent="0" lvl="0" marL="0" rtl="0" algn="l">
              <a:lnSpc>
                <a:spcPct val="100000"/>
              </a:lnSpc>
              <a:spcBef>
                <a:spcPts val="1600"/>
              </a:spcBef>
              <a:spcAft>
                <a:spcPts val="0"/>
              </a:spcAft>
              <a:buNone/>
            </a:pPr>
            <a:r>
              <a:rPr lang="en" sz="1100"/>
              <a:t>Laurie Nemec		2 Years				Fabiola Solis		2 Years</a:t>
            </a:r>
            <a:endParaRPr sz="1100"/>
          </a:p>
          <a:p>
            <a:pPr indent="0" lvl="0" marL="0" rtl="0" algn="l">
              <a:lnSpc>
                <a:spcPct val="100000"/>
              </a:lnSpc>
              <a:spcBef>
                <a:spcPts val="1600"/>
              </a:spcBef>
              <a:spcAft>
                <a:spcPts val="0"/>
              </a:spcAft>
              <a:buNone/>
            </a:pPr>
            <a:r>
              <a:rPr lang="en" sz="1100"/>
              <a:t>Cameron Struyk	1 Year					Monica Larios		1 Year</a:t>
            </a:r>
            <a:endParaRPr sz="1100"/>
          </a:p>
          <a:p>
            <a:pPr indent="0" lvl="0" marL="0" rtl="0" algn="l">
              <a:lnSpc>
                <a:spcPct val="100000"/>
              </a:lnSpc>
              <a:spcBef>
                <a:spcPts val="1600"/>
              </a:spcBef>
              <a:spcAft>
                <a:spcPts val="0"/>
              </a:spcAft>
              <a:buNone/>
            </a:pPr>
            <a:r>
              <a:rPr lang="en" sz="1100"/>
              <a:t>Gabriel Rodriguez	2 Years				Renee Arintoc		2 Years</a:t>
            </a:r>
            <a:endParaRPr sz="1100"/>
          </a:p>
          <a:p>
            <a:pPr indent="0" lvl="0" marL="0" rtl="0" algn="l">
              <a:lnSpc>
                <a:spcPct val="100000"/>
              </a:lnSpc>
              <a:spcBef>
                <a:spcPts val="1600"/>
              </a:spcBef>
              <a:spcAft>
                <a:spcPts val="0"/>
              </a:spcAft>
              <a:buNone/>
            </a:pPr>
            <a:r>
              <a:rPr lang="en" sz="1100"/>
              <a:t>Sarai Godoy		1 Year					Silvia Linares		1 Year</a:t>
            </a:r>
            <a:endParaRPr sz="1100"/>
          </a:p>
          <a:p>
            <a:pPr indent="0" lvl="0" marL="0" rtl="0" algn="l">
              <a:lnSpc>
                <a:spcPct val="100000"/>
              </a:lnSpc>
              <a:spcBef>
                <a:spcPts val="1600"/>
              </a:spcBef>
              <a:spcAft>
                <a:spcPts val="0"/>
              </a:spcAft>
              <a:buNone/>
            </a:pPr>
            <a:r>
              <a:rPr lang="en" sz="1100"/>
              <a:t>Allen Becker		2 Years				Lenette Morales	2 Years</a:t>
            </a:r>
            <a:endParaRPr sz="1100"/>
          </a:p>
          <a:p>
            <a:pPr indent="0" lvl="0" marL="0" rtl="0" algn="l">
              <a:lnSpc>
                <a:spcPct val="100000"/>
              </a:lnSpc>
              <a:spcBef>
                <a:spcPts val="1600"/>
              </a:spcBef>
              <a:spcAft>
                <a:spcPts val="0"/>
              </a:spcAft>
              <a:buNone/>
            </a:pPr>
            <a:r>
              <a:rPr lang="en" sz="1100"/>
              <a:t>Edith Souza		1 Year					Summer Ayers		1 Year</a:t>
            </a:r>
            <a:endParaRPr sz="1100"/>
          </a:p>
          <a:p>
            <a:pPr indent="0" lvl="0" marL="0" rtl="0" algn="l">
              <a:lnSpc>
                <a:spcPct val="100000"/>
              </a:lnSpc>
              <a:spcBef>
                <a:spcPts val="1600"/>
              </a:spcBef>
              <a:spcAft>
                <a:spcPts val="0"/>
              </a:spcAft>
              <a:buNone/>
            </a:pPr>
            <a:r>
              <a:rPr lang="en" sz="1100"/>
              <a:t>Tarrah Marcus			2 Years			Isaac Arintoc		2 Years</a:t>
            </a:r>
            <a:endParaRPr sz="1100"/>
          </a:p>
          <a:p>
            <a:pPr indent="0" lvl="0" marL="0" rtl="0" algn="l">
              <a:spcBef>
                <a:spcPts val="1600"/>
              </a:spcBef>
              <a:spcAft>
                <a:spcPts val="1600"/>
              </a:spcAft>
              <a:buNone/>
            </a:pPr>
            <a:r>
              <a:rPr lang="en" sz="1100"/>
              <a:t>Principal Bagby or Principal Alli	1 Year			Victor Reyes		1 Year</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Roles,Responsibility/Rights of SSC</a:t>
            </a:r>
            <a:endParaRPr/>
          </a:p>
        </p:txBody>
      </p:sp>
      <p:sp>
        <p:nvSpPr>
          <p:cNvPr id="83" name="Google Shape;83;p17"/>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
              <a:t>Review the Title One Budget, Parent and Family Engagement Policy and Family Compact.</a:t>
            </a:r>
            <a:endParaRPr/>
          </a:p>
          <a:p>
            <a:pPr indent="0" lvl="0" marL="0" rtl="0" algn="l">
              <a:spcBef>
                <a:spcPts val="1600"/>
              </a:spcBef>
              <a:spcAft>
                <a:spcPts val="0"/>
              </a:spcAft>
              <a:buNone/>
            </a:pPr>
            <a:r>
              <a:rPr lang="en"/>
              <a:t>Review Student Achievement Data</a:t>
            </a:r>
            <a:endParaRPr/>
          </a:p>
          <a:p>
            <a:pPr indent="0" lvl="0" marL="0" rtl="0" algn="l">
              <a:spcBef>
                <a:spcPts val="1600"/>
              </a:spcBef>
              <a:spcAft>
                <a:spcPts val="0"/>
              </a:spcAft>
              <a:buNone/>
            </a:pPr>
            <a:r>
              <a:rPr lang="en"/>
              <a:t>Request Parent Training and Education</a:t>
            </a:r>
            <a:endParaRPr/>
          </a:p>
          <a:p>
            <a:pPr indent="0" lvl="0" marL="0" rtl="0" algn="l">
              <a:spcBef>
                <a:spcPts val="1600"/>
              </a:spcBef>
              <a:spcAft>
                <a:spcPts val="0"/>
              </a:spcAft>
              <a:buNone/>
            </a:pPr>
            <a:r>
              <a:rPr lang="en"/>
              <a:t>Review the LCAP and Uniform Complaint Policy</a:t>
            </a:r>
            <a:endParaRPr/>
          </a:p>
          <a:p>
            <a:pPr indent="0" lvl="0" marL="0" rtl="0" algn="l">
              <a:spcBef>
                <a:spcPts val="1600"/>
              </a:spcBef>
              <a:spcAft>
                <a:spcPts val="1600"/>
              </a:spcAft>
              <a:buNone/>
            </a:pPr>
            <a:r>
              <a:rPr lang="en"/>
              <a:t>Understand Title One and support these efforts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What is Title One?</a:t>
            </a:r>
            <a:endParaRPr/>
          </a:p>
        </p:txBody>
      </p:sp>
      <p:sp>
        <p:nvSpPr>
          <p:cNvPr id="89" name="Google Shape;89;p18"/>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lnSpc>
                <a:spcPct val="100000"/>
              </a:lnSpc>
              <a:spcBef>
                <a:spcPts val="640"/>
              </a:spcBef>
              <a:spcAft>
                <a:spcPts val="0"/>
              </a:spcAft>
              <a:buNone/>
            </a:pPr>
            <a:r>
              <a:rPr lang="en" sz="1400"/>
              <a:t>Title I provides funds for additional academic support and learning opportunities for students. </a:t>
            </a:r>
            <a:endParaRPr sz="1400"/>
          </a:p>
          <a:p>
            <a:pPr indent="0" lvl="0" marL="0" rtl="0" algn="l">
              <a:lnSpc>
                <a:spcPct val="100000"/>
              </a:lnSpc>
              <a:spcBef>
                <a:spcPts val="1600"/>
              </a:spcBef>
              <a:spcAft>
                <a:spcPts val="0"/>
              </a:spcAft>
              <a:buNone/>
            </a:pPr>
            <a:r>
              <a:rPr lang="en" sz="1400"/>
              <a:t> The program is intended to help ensure that all students meet the California Common Core State Standards.</a:t>
            </a:r>
            <a:endParaRPr sz="1400"/>
          </a:p>
          <a:p>
            <a:pPr indent="0" lvl="0" marL="0" rtl="0" algn="l">
              <a:lnSpc>
                <a:spcPct val="100000"/>
              </a:lnSpc>
              <a:spcBef>
                <a:spcPts val="1600"/>
              </a:spcBef>
              <a:spcAft>
                <a:spcPts val="0"/>
              </a:spcAft>
              <a:buNone/>
            </a:pPr>
            <a:r>
              <a:rPr b="1" lang="en" sz="1400"/>
              <a:t>GOALS</a:t>
            </a:r>
            <a:endParaRPr b="1" sz="1400"/>
          </a:p>
          <a:p>
            <a:pPr indent="0" lvl="0" marL="0" rtl="0" algn="l">
              <a:lnSpc>
                <a:spcPct val="100000"/>
              </a:lnSpc>
              <a:spcBef>
                <a:spcPts val="1600"/>
              </a:spcBef>
              <a:spcAft>
                <a:spcPts val="0"/>
              </a:spcAft>
              <a:buNone/>
            </a:pPr>
            <a:r>
              <a:rPr lang="en" sz="1400"/>
              <a:t>Increase academic achievement</a:t>
            </a:r>
            <a:endParaRPr sz="1400"/>
          </a:p>
          <a:p>
            <a:pPr indent="0" lvl="0" marL="0" rtl="0" algn="l">
              <a:lnSpc>
                <a:spcPct val="100000"/>
              </a:lnSpc>
              <a:spcBef>
                <a:spcPts val="1600"/>
              </a:spcBef>
              <a:spcAft>
                <a:spcPts val="0"/>
              </a:spcAft>
              <a:buNone/>
            </a:pPr>
            <a:r>
              <a:rPr lang="en" sz="1400"/>
              <a:t>Provide direct instructional support to students</a:t>
            </a:r>
            <a:endParaRPr sz="1400"/>
          </a:p>
          <a:p>
            <a:pPr indent="0" lvl="0" marL="0" rtl="0" algn="l">
              <a:lnSpc>
                <a:spcPct val="100000"/>
              </a:lnSpc>
              <a:spcBef>
                <a:spcPts val="1600"/>
              </a:spcBef>
              <a:spcAft>
                <a:spcPts val="0"/>
              </a:spcAft>
              <a:buNone/>
            </a:pPr>
            <a:r>
              <a:rPr lang="en" sz="1400"/>
              <a:t>Provide professional development to teachers</a:t>
            </a:r>
            <a:endParaRPr sz="1400"/>
          </a:p>
          <a:p>
            <a:pPr indent="0" lvl="0" marL="0" rtl="0" algn="l">
              <a:lnSpc>
                <a:spcPct val="100000"/>
              </a:lnSpc>
              <a:spcBef>
                <a:spcPts val="1600"/>
              </a:spcBef>
              <a:spcAft>
                <a:spcPts val="0"/>
              </a:spcAft>
              <a:buNone/>
            </a:pPr>
            <a:r>
              <a:rPr lang="en" sz="1400"/>
              <a:t>Promote parent education and involvement</a:t>
            </a:r>
            <a:endParaRPr sz="1400"/>
          </a:p>
          <a:p>
            <a:pPr indent="0" lvl="0" marL="0" rtl="0" algn="l">
              <a:lnSpc>
                <a:spcPct val="100000"/>
              </a:lnSpc>
              <a:spcBef>
                <a:spcPts val="1600"/>
              </a:spcBef>
              <a:spcAft>
                <a:spcPts val="1600"/>
              </a:spcAft>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Greene Act</a:t>
            </a:r>
            <a:endParaRPr/>
          </a:p>
        </p:txBody>
      </p:sp>
      <p:sp>
        <p:nvSpPr>
          <p:cNvPr id="95" name="Google Shape;95;p19"/>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
              <a:t>The Greene Act provides the structure by </a:t>
            </a:r>
            <a:r>
              <a:rPr lang="en"/>
              <a:t>which School Site Committee meetings are run.</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u="sng">
                <a:solidFill>
                  <a:schemeClr val="hlink"/>
                </a:solidFill>
                <a:hlinkClick r:id="rId3"/>
              </a:rPr>
              <a:t>https://www.siskiyoucoe.net/cms/lib/CA01001605/Centricity/Domain/45/THEGREENEACT.pdf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AFCS School Site Council Bylaws</a:t>
            </a:r>
            <a:endParaRPr/>
          </a:p>
        </p:txBody>
      </p:sp>
      <p:sp>
        <p:nvSpPr>
          <p:cNvPr id="101" name="Google Shape;101;p20"/>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
              <a:t>The link to the bylaws is shared below.  These are the rules that guide our onsite School Site Council.  This document is revised and voted on each year.  Our current bylaws already need to be updated.</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u="sng">
                <a:solidFill>
                  <a:schemeClr val="hlink"/>
                </a:solidFill>
                <a:hlinkClick r:id="rId3"/>
              </a:rPr>
              <a:t>https://docs.google.com/document/d/16kREW5tRo-_pLeCi7KSez7txgV4Q1Q6R/edit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Uniform Complaint Procedure</a:t>
            </a:r>
            <a:endParaRPr/>
          </a:p>
        </p:txBody>
      </p:sp>
      <p:sp>
        <p:nvSpPr>
          <p:cNvPr id="107" name="Google Shape;107;p21"/>
          <p:cNvSpPr txBox="1"/>
          <p:nvPr>
            <p:ph idx="1" type="body"/>
          </p:nvPr>
        </p:nvSpPr>
        <p:spPr>
          <a:xfrm>
            <a:off x="439650" y="911950"/>
            <a:ext cx="8229600" cy="35004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
              <a:t>Every school in California is </a:t>
            </a:r>
            <a:r>
              <a:rPr lang="en"/>
              <a:t>required</a:t>
            </a:r>
            <a:r>
              <a:rPr lang="en"/>
              <a:t> to have a Uniform Complaint Procedure. This </a:t>
            </a:r>
            <a:r>
              <a:rPr lang="en"/>
              <a:t>procedure</a:t>
            </a:r>
            <a:r>
              <a:rPr lang="en"/>
              <a:t> is updated on a yearly basis to stay consistent with California law.  Our UCP is shared in English, Spanish and Somali.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u="sng">
                <a:solidFill>
                  <a:schemeClr val="hlink"/>
                </a:solidFill>
                <a:hlinkClick r:id="rId3"/>
              </a:rPr>
              <a:t>https://docs.google.com/document/d/1qW4OCUWJqd8u2oZKtTyrnE6njHyiJzXN/edit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3600">
                <a:latin typeface="Oswald"/>
                <a:ea typeface="Oswald"/>
                <a:cs typeface="Oswald"/>
                <a:sym typeface="Oswald"/>
              </a:rPr>
              <a:t>Election of Officers</a:t>
            </a:r>
            <a:endParaRPr b="1" sz="3600">
              <a:latin typeface="Oswald"/>
              <a:ea typeface="Oswald"/>
              <a:cs typeface="Oswald"/>
              <a:sym typeface="Oswald"/>
            </a:endParaRPr>
          </a:p>
        </p:txBody>
      </p:sp>
      <p:graphicFrame>
        <p:nvGraphicFramePr>
          <p:cNvPr id="113" name="Google Shape;113;p22"/>
          <p:cNvGraphicFramePr/>
          <p:nvPr/>
        </p:nvGraphicFramePr>
        <p:xfrm>
          <a:off x="952500" y="2000250"/>
          <a:ext cx="3000000" cy="3000000"/>
        </p:xfrm>
        <a:graphic>
          <a:graphicData uri="http://schemas.openxmlformats.org/drawingml/2006/table">
            <a:tbl>
              <a:tblPr>
                <a:noFill/>
                <a:tableStyleId>{3571CAD1-EE7F-4813-B71B-5F2684D9A9A5}</a:tableStyleId>
              </a:tblPr>
              <a:tblGrid>
                <a:gridCol w="3619500"/>
                <a:gridCol w="3619500"/>
              </a:tblGrid>
              <a:tr h="381000">
                <a:tc>
                  <a:txBody>
                    <a:bodyPr/>
                    <a:lstStyle/>
                    <a:p>
                      <a:pPr indent="0" lvl="0" marL="0" rtl="0" algn="l">
                        <a:spcBef>
                          <a:spcPts val="0"/>
                        </a:spcBef>
                        <a:spcAft>
                          <a:spcPts val="0"/>
                        </a:spcAft>
                        <a:buNone/>
                      </a:pPr>
                      <a:r>
                        <a:rPr lang="en"/>
                        <a:t>Chairperson</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Vice Chairperson</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Secretary</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